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6" r:id="rId1"/>
  </p:sldMasterIdLst>
  <p:notesMasterIdLst>
    <p:notesMasterId r:id="rId9"/>
  </p:notesMasterIdLst>
  <p:handoutMasterIdLst>
    <p:handoutMasterId r:id="rId10"/>
  </p:handoutMasterIdLst>
  <p:sldIdLst>
    <p:sldId id="419" r:id="rId2"/>
    <p:sldId id="413" r:id="rId3"/>
    <p:sldId id="415" r:id="rId4"/>
    <p:sldId id="417" r:id="rId5"/>
    <p:sldId id="420" r:id="rId6"/>
    <p:sldId id="409" r:id="rId7"/>
    <p:sldId id="412" r:id="rId8"/>
  </p:sldIdLst>
  <p:sldSz cx="9906000" cy="6858000" type="A4"/>
  <p:notesSz cx="6669088" cy="9926638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D"/>
    <a:srgbClr val="FFFFCC"/>
    <a:srgbClr val="CCECFF"/>
    <a:srgbClr val="808080"/>
    <a:srgbClr val="006699"/>
    <a:srgbClr val="CC6600"/>
    <a:srgbClr val="5F5F5F"/>
    <a:srgbClr val="0099CC"/>
    <a:srgbClr val="6699FF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14" autoAdjust="0"/>
    <p:restoredTop sz="89643" autoAdjust="0"/>
  </p:normalViewPr>
  <p:slideViewPr>
    <p:cSldViewPr>
      <p:cViewPr varScale="1">
        <p:scale>
          <a:sx n="96" d="100"/>
          <a:sy n="96" d="100"/>
        </p:scale>
        <p:origin x="-972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56" y="-90"/>
      </p:cViewPr>
      <p:guideLst>
        <p:guide orient="horz" pos="3126"/>
        <p:guide pos="2100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BA36E11-577D-4C9A-B72B-304F1E0E4AD3}" type="datetime1">
              <a:rPr lang="sv-SE"/>
              <a:pPr>
                <a:defRPr/>
              </a:pPr>
              <a:t>2015-05-06</a:t>
            </a:fld>
            <a:endParaRPr lang="sv-SE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19F589-290A-4CF7-AD80-51C21CD1D63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6300B7-2E0F-4B5E-BD95-63EC4647FA36}" type="datetime1">
              <a:rPr lang="sv-SE"/>
              <a:pPr>
                <a:defRPr/>
              </a:pPr>
              <a:t>2015-05-06</a:t>
            </a:fld>
            <a:endParaRPr lang="sv-SE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4538"/>
            <a:ext cx="537686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68C26A-CF72-4B2F-9183-E572DAABDEC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F6300B7-2E0F-4B5E-BD95-63EC4647FA36}" type="datetime1">
              <a:rPr lang="sv-SE" smtClean="0"/>
              <a:pPr>
                <a:defRPr/>
              </a:pPr>
              <a:t>2015-05-06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168C26A-CF72-4B2F-9183-E572DAABDECB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baseline="0" dirty="0" smtClean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F6300B7-2E0F-4B5E-BD95-63EC4647FA36}" type="datetime1">
              <a:rPr lang="sv-SE" smtClean="0"/>
              <a:pPr>
                <a:defRPr/>
              </a:pPr>
              <a:t>2015-05-06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168C26A-CF72-4B2F-9183-E572DAABDECB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F6300B7-2E0F-4B5E-BD95-63EC4647FA36}" type="datetime1">
              <a:rPr lang="sv-SE" smtClean="0"/>
              <a:pPr>
                <a:defRPr/>
              </a:pPr>
              <a:t>2015-05-06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168C26A-CF72-4B2F-9183-E572DAABDECB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F6300B7-2E0F-4B5E-BD95-63EC4647FA36}" type="datetime1">
              <a:rPr lang="sv-SE" smtClean="0"/>
              <a:pPr>
                <a:defRPr/>
              </a:pPr>
              <a:t>2015-05-06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168C26A-CF72-4B2F-9183-E572DAABDECB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1BCFC3-660B-4552-8E38-E844CFF73181}" type="datetime4">
              <a:rPr lang="sv-SE">
                <a:solidFill>
                  <a:srgbClr val="000000"/>
                </a:solidFill>
              </a:rPr>
              <a:pPr/>
              <a:t>6 maj 2015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AC7AED-4A52-404E-8169-40E599EC714C}" type="datetime4">
              <a:rPr lang="sv-SE">
                <a:solidFill>
                  <a:srgbClr val="000000"/>
                </a:solidFill>
              </a:rPr>
              <a:pPr/>
              <a:t>6 maj 2015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05650" y="609600"/>
            <a:ext cx="2038350" cy="4953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962650" cy="4953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F374F7-AF73-4D8A-B5E8-1CD884FB3576}" type="datetime4">
              <a:rPr lang="sv-SE">
                <a:solidFill>
                  <a:srgbClr val="000000"/>
                </a:solidFill>
              </a:rPr>
              <a:pPr/>
              <a:t>6 maj 2015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0372F-58F1-44C5-ACE8-BF39CFEA9971}" type="datetime4">
              <a:rPr lang="sv-SE">
                <a:solidFill>
                  <a:srgbClr val="000000"/>
                </a:solidFill>
              </a:rPr>
              <a:pPr/>
              <a:t>6 maj 2015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A3073A-EED2-419C-9942-1F0853A1215F}" type="datetime4">
              <a:rPr lang="sv-SE">
                <a:solidFill>
                  <a:srgbClr val="000000"/>
                </a:solidFill>
              </a:rPr>
              <a:pPr/>
              <a:t>6 maj 2015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40005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3500" y="1981200"/>
            <a:ext cx="40005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490752-6447-4060-AADB-3D26186DEAF5}" type="datetime4">
              <a:rPr lang="sv-SE">
                <a:solidFill>
                  <a:srgbClr val="000000"/>
                </a:solidFill>
              </a:rPr>
              <a:pPr/>
              <a:t>6 maj 2015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6EA32-27C3-4B56-A673-66CF9B493B6B}" type="datetime4">
              <a:rPr lang="sv-SE">
                <a:solidFill>
                  <a:srgbClr val="000000"/>
                </a:solidFill>
              </a:rPr>
              <a:pPr/>
              <a:t>6 maj 2015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BC8B62-CBBC-4D21-83B5-1F83E78A2F78}" type="datetime4">
              <a:rPr lang="sv-SE">
                <a:solidFill>
                  <a:srgbClr val="000000"/>
                </a:solidFill>
              </a:rPr>
              <a:pPr/>
              <a:t>6 maj 2015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16A715-AE5B-4B45-9627-20D905568576}" type="datetime4">
              <a:rPr lang="sv-SE">
                <a:solidFill>
                  <a:srgbClr val="000000"/>
                </a:solidFill>
              </a:rPr>
              <a:pPr/>
              <a:t>6 maj 2015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6F9254-F5B5-4F54-B822-F46A8305FF28}" type="datetime4">
              <a:rPr lang="sv-SE">
                <a:solidFill>
                  <a:srgbClr val="000000"/>
                </a:solidFill>
              </a:rPr>
              <a:pPr/>
              <a:t>6 maj 2015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82B641-5FF3-498D-8E7F-935A9EAA5501}" type="datetime4">
              <a:rPr lang="sv-SE">
                <a:solidFill>
                  <a:srgbClr val="000000"/>
                </a:solidFill>
              </a:rPr>
              <a:pPr/>
              <a:t>6 maj 2015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8153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1525" y="62484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B0FEF599-A235-4528-B388-BE601B478232}" type="datetime4">
              <a:rPr lang="sv-SE">
                <a:solidFill>
                  <a:srgbClr val="000000"/>
                </a:solidFill>
                <a:cs typeface="Arial" charset="0"/>
              </a:rPr>
              <a:pPr/>
              <a:t>6 maj 2015</a:t>
            </a:fld>
            <a:endParaRPr lang="sv-SE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2936875" y="6248400"/>
            <a:ext cx="6511925" cy="0"/>
          </a:xfrm>
          <a:prstGeom prst="line">
            <a:avLst/>
          </a:prstGeom>
          <a:noFill/>
          <a:ln w="25400">
            <a:solidFill>
              <a:srgbClr val="1A7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>
              <a:solidFill>
                <a:srgbClr val="000000"/>
              </a:solidFill>
              <a:latin typeface="Times"/>
              <a:cs typeface="Arial" charset="0"/>
            </a:endParaRPr>
          </a:p>
        </p:txBody>
      </p:sp>
      <p:pic>
        <p:nvPicPr>
          <p:cNvPr id="1049" name="Picture 25" descr="stadsledningskontoret_co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0388" y="5973763"/>
            <a:ext cx="2198687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bild 5" descr="kval arb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6837" b="6837"/>
          <a:stretch>
            <a:fillRect/>
          </a:stretch>
        </p:blipFill>
        <p:spPr>
          <a:xfrm>
            <a:off x="1892660" y="953725"/>
            <a:ext cx="5943600" cy="4114800"/>
          </a:xfrm>
        </p:spPr>
      </p:pic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B641-5FF3-498D-8E7F-935A9EAA5501}" type="datetime4">
              <a:rPr lang="sv-SE" smtClean="0">
                <a:solidFill>
                  <a:srgbClr val="000000"/>
                </a:solidFill>
              </a:rPr>
              <a:pPr/>
              <a:t>6 maj 2015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 rot="21022881">
            <a:off x="-440529" y="2362291"/>
            <a:ext cx="10656883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Systematiskt kvalitetsarbete</a:t>
            </a:r>
            <a:endParaRPr lang="sv-SE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7339" y="333375"/>
            <a:ext cx="8970433" cy="40322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v-SE" sz="1800" b="1" dirty="0"/>
              <a:t>Huvudmannen grundläggande uppdrag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v-SE" sz="1800" b="1" dirty="0"/>
              <a:t> </a:t>
            </a:r>
          </a:p>
          <a:p>
            <a:pPr>
              <a:lnSpc>
                <a:spcPct val="80000"/>
              </a:lnSpc>
            </a:pPr>
            <a:r>
              <a:rPr lang="sv-SE" sz="1800" dirty="0"/>
              <a:t>Skolstyrelsen/Yttersta ansvaret för att utbildningen genomförs i enlighet med bestämmelserna i skollagen samt läro- och kursplaner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Barns, </a:t>
            </a:r>
            <a:r>
              <a:rPr lang="en-US" sz="1800" dirty="0" err="1"/>
              <a:t>elevers</a:t>
            </a:r>
            <a:r>
              <a:rPr lang="en-US" sz="1800" dirty="0"/>
              <a:t> </a:t>
            </a:r>
            <a:r>
              <a:rPr lang="en-US" sz="1800" dirty="0" err="1"/>
              <a:t>och</a:t>
            </a:r>
            <a:r>
              <a:rPr lang="en-US" sz="1800" dirty="0"/>
              <a:t> </a:t>
            </a:r>
            <a:r>
              <a:rPr lang="en-US" sz="1800" dirty="0" err="1"/>
              <a:t>vårdnadshavares</a:t>
            </a:r>
            <a:r>
              <a:rPr lang="en-US" sz="1800" dirty="0"/>
              <a:t> </a:t>
            </a:r>
            <a:r>
              <a:rPr lang="en-US" sz="1800" dirty="0" err="1"/>
              <a:t>inflytande</a:t>
            </a:r>
            <a:r>
              <a:rPr lang="en-US" sz="1800" dirty="0"/>
              <a:t> </a:t>
            </a:r>
            <a:r>
              <a:rPr lang="en-US" sz="1800" dirty="0" err="1"/>
              <a:t>stärks</a:t>
            </a:r>
            <a:r>
              <a:rPr lang="en-US" sz="1800" dirty="0"/>
              <a:t>, </a:t>
            </a:r>
            <a:r>
              <a:rPr lang="en-US" sz="1800" dirty="0" err="1"/>
              <a:t>ska</a:t>
            </a:r>
            <a:r>
              <a:rPr lang="en-US" sz="1800" dirty="0"/>
              <a:t> </a:t>
            </a:r>
            <a:r>
              <a:rPr lang="en-US" sz="1800" dirty="0" err="1"/>
              <a:t>stödjas</a:t>
            </a:r>
            <a:r>
              <a:rPr lang="en-US" sz="1800" dirty="0"/>
              <a:t> </a:t>
            </a:r>
            <a:r>
              <a:rPr lang="en-US" sz="1800" dirty="0" err="1"/>
              <a:t>och</a:t>
            </a:r>
            <a:r>
              <a:rPr lang="en-US" sz="1800" dirty="0"/>
              <a:t> </a:t>
            </a:r>
            <a:r>
              <a:rPr lang="en-US" sz="1800" dirty="0" err="1"/>
              <a:t>stärkas</a:t>
            </a:r>
            <a:r>
              <a:rPr lang="en-US" sz="1800" dirty="0"/>
              <a:t> </a:t>
            </a:r>
            <a:r>
              <a:rPr lang="en-US" sz="1800" dirty="0" err="1"/>
              <a:t>av</a:t>
            </a:r>
            <a:r>
              <a:rPr lang="en-US" sz="1800" dirty="0"/>
              <a:t> </a:t>
            </a:r>
            <a:r>
              <a:rPr lang="en-US" sz="1800" dirty="0" err="1"/>
              <a:t>skolans</a:t>
            </a:r>
            <a:r>
              <a:rPr lang="en-US" sz="1800" dirty="0"/>
              <a:t> personal. </a:t>
            </a:r>
            <a:r>
              <a:rPr lang="en-US" sz="1800" dirty="0" err="1"/>
              <a:t>Varje</a:t>
            </a:r>
            <a:r>
              <a:rPr lang="en-US" sz="1800" dirty="0"/>
              <a:t> </a:t>
            </a:r>
            <a:r>
              <a:rPr lang="en-US" sz="1800" dirty="0" err="1"/>
              <a:t>skolenhet</a:t>
            </a:r>
            <a:r>
              <a:rPr lang="en-US" sz="1800" dirty="0"/>
              <a:t> </a:t>
            </a:r>
            <a:r>
              <a:rPr lang="en-US" sz="1800" dirty="0" err="1"/>
              <a:t>ska</a:t>
            </a:r>
            <a:r>
              <a:rPr lang="en-US" sz="1800" dirty="0"/>
              <a:t> ha forum </a:t>
            </a:r>
            <a:r>
              <a:rPr lang="en-US" sz="1800" dirty="0" err="1"/>
              <a:t>för</a:t>
            </a:r>
            <a:r>
              <a:rPr lang="en-US" sz="1800" dirty="0"/>
              <a:t> </a:t>
            </a:r>
            <a:r>
              <a:rPr lang="en-US" sz="1800" dirty="0" err="1"/>
              <a:t>samverkan</a:t>
            </a:r>
            <a:r>
              <a:rPr lang="en-US" sz="1800" dirty="0"/>
              <a:t> </a:t>
            </a:r>
            <a:r>
              <a:rPr lang="en-US" sz="1800" dirty="0" err="1"/>
              <a:t>och</a:t>
            </a:r>
            <a:r>
              <a:rPr lang="en-US" sz="1800" dirty="0"/>
              <a:t> </a:t>
            </a:r>
            <a:r>
              <a:rPr lang="en-US" sz="1800" dirty="0" err="1"/>
              <a:t>samråd</a:t>
            </a:r>
            <a:r>
              <a:rPr lang="en-US" sz="1800" dirty="0"/>
              <a:t>, </a:t>
            </a:r>
            <a:r>
              <a:rPr lang="en-US" sz="1800" dirty="0" err="1"/>
              <a:t>rektor</a:t>
            </a:r>
            <a:r>
              <a:rPr lang="en-US" sz="1800" dirty="0"/>
              <a:t> </a:t>
            </a:r>
            <a:r>
              <a:rPr lang="en-US" sz="1800" dirty="0" err="1"/>
              <a:t>ansvarar</a:t>
            </a:r>
            <a:endParaRPr lang="en-US" sz="1800" dirty="0"/>
          </a:p>
          <a:p>
            <a:pPr>
              <a:lnSpc>
                <a:spcPct val="80000"/>
              </a:lnSpc>
            </a:pPr>
            <a:r>
              <a:rPr lang="sv-SE" sz="1800" dirty="0"/>
              <a:t>Ska finnas rutiner för klagomålshantering</a:t>
            </a:r>
          </a:p>
          <a:p>
            <a:pPr>
              <a:lnSpc>
                <a:spcPct val="80000"/>
              </a:lnSpc>
            </a:pPr>
            <a:r>
              <a:rPr lang="sv-SE" sz="1800" dirty="0"/>
              <a:t>Stort ansvar vid </a:t>
            </a:r>
            <a:r>
              <a:rPr lang="sv-SE" sz="1800" dirty="0" smtClean="0"/>
              <a:t>kränkningar och diskriminering</a:t>
            </a:r>
            <a:endParaRPr lang="sv-SE" sz="1800" dirty="0"/>
          </a:p>
          <a:p>
            <a:pPr>
              <a:lnSpc>
                <a:spcPct val="80000"/>
              </a:lnSpc>
            </a:pPr>
            <a:r>
              <a:rPr lang="sv-SE" sz="1800" dirty="0"/>
              <a:t>Ska sträva efter att för undervisningen anställa lärare och förskollärare som har forskarutbildning</a:t>
            </a:r>
          </a:p>
          <a:p>
            <a:pPr>
              <a:lnSpc>
                <a:spcPct val="80000"/>
              </a:lnSpc>
            </a:pPr>
            <a:r>
              <a:rPr lang="en-US" sz="1800" dirty="0" err="1"/>
              <a:t>Krav</a:t>
            </a:r>
            <a:r>
              <a:rPr lang="en-US" sz="1800" dirty="0"/>
              <a:t>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 err="1"/>
              <a:t>kommunal</a:t>
            </a:r>
            <a:r>
              <a:rPr lang="en-US" sz="1800" dirty="0"/>
              <a:t> </a:t>
            </a:r>
            <a:r>
              <a:rPr lang="en-US" sz="1800" dirty="0" err="1"/>
              <a:t>skolplan</a:t>
            </a:r>
            <a:r>
              <a:rPr lang="en-US" sz="1800" dirty="0"/>
              <a:t> </a:t>
            </a:r>
            <a:r>
              <a:rPr lang="en-US" sz="1800" dirty="0" err="1"/>
              <a:t>och</a:t>
            </a:r>
            <a:r>
              <a:rPr lang="en-US" sz="1800" dirty="0"/>
              <a:t> </a:t>
            </a:r>
            <a:r>
              <a:rPr lang="en-US" sz="1800" dirty="0" err="1"/>
              <a:t>kvalitetsredovisning</a:t>
            </a:r>
            <a:r>
              <a:rPr lang="en-US" sz="1800" dirty="0"/>
              <a:t> </a:t>
            </a:r>
            <a:r>
              <a:rPr lang="en-US" sz="1800" dirty="0" err="1"/>
              <a:t>tas</a:t>
            </a:r>
            <a:r>
              <a:rPr lang="en-US" sz="1800" dirty="0"/>
              <a:t> </a:t>
            </a:r>
            <a:r>
              <a:rPr lang="en-US" sz="1800" dirty="0" err="1"/>
              <a:t>bort</a:t>
            </a: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 err="1"/>
              <a:t>Systematiskt</a:t>
            </a:r>
            <a:r>
              <a:rPr lang="en-US" sz="1800" dirty="0"/>
              <a:t> </a:t>
            </a:r>
            <a:r>
              <a:rPr lang="en-US" sz="1800" dirty="0" err="1"/>
              <a:t>kvalitetsarbete</a:t>
            </a:r>
            <a:r>
              <a:rPr lang="en-US" sz="1800" dirty="0"/>
              <a:t> </a:t>
            </a:r>
            <a:r>
              <a:rPr lang="en-US" sz="1800" dirty="0" err="1"/>
              <a:t>förutsätts</a:t>
            </a:r>
            <a:r>
              <a:rPr lang="en-US" sz="1800" dirty="0"/>
              <a:t> </a:t>
            </a:r>
            <a:r>
              <a:rPr lang="en-US" sz="1800" dirty="0" err="1"/>
              <a:t>rektor</a:t>
            </a:r>
            <a:r>
              <a:rPr lang="en-US" sz="1800" dirty="0"/>
              <a:t>/</a:t>
            </a:r>
            <a:r>
              <a:rPr lang="en-US" sz="1800" dirty="0" err="1"/>
              <a:t>förskolechef</a:t>
            </a:r>
            <a:r>
              <a:rPr lang="en-US" sz="1800" dirty="0"/>
              <a:t> </a:t>
            </a:r>
            <a:r>
              <a:rPr lang="en-US" sz="1800" dirty="0" err="1"/>
              <a:t>ansvarig</a:t>
            </a:r>
            <a:r>
              <a:rPr lang="en-US" sz="1800" dirty="0"/>
              <a:t>, </a:t>
            </a:r>
            <a:r>
              <a:rPr lang="en-US" sz="1800" dirty="0" err="1"/>
              <a:t>samverkan</a:t>
            </a:r>
            <a:r>
              <a:rPr lang="en-US" sz="1800" dirty="0"/>
              <a:t> med personal </a:t>
            </a:r>
            <a:r>
              <a:rPr lang="en-US" sz="1800" dirty="0" err="1"/>
              <a:t>elever</a:t>
            </a:r>
            <a:r>
              <a:rPr lang="en-US" sz="1800" dirty="0"/>
              <a:t> </a:t>
            </a:r>
            <a:r>
              <a:rPr lang="en-US" sz="1800" dirty="0" err="1"/>
              <a:t>och</a:t>
            </a:r>
            <a:r>
              <a:rPr lang="en-US" sz="1800" dirty="0"/>
              <a:t> </a:t>
            </a:r>
            <a:r>
              <a:rPr lang="en-US" sz="1800" dirty="0" err="1"/>
              <a:t>föräldrar</a:t>
            </a:r>
            <a:r>
              <a:rPr lang="en-US" sz="1800" dirty="0"/>
              <a:t> </a:t>
            </a:r>
            <a:r>
              <a:rPr lang="en-US" sz="1800" dirty="0" err="1"/>
              <a:t>är</a:t>
            </a:r>
            <a:r>
              <a:rPr lang="en-US" sz="1800" dirty="0"/>
              <a:t> </a:t>
            </a:r>
            <a:r>
              <a:rPr lang="en-US" sz="1800" dirty="0" err="1"/>
              <a:t>ett</a:t>
            </a:r>
            <a:r>
              <a:rPr lang="en-US" sz="1800" dirty="0"/>
              <a:t> </a:t>
            </a:r>
            <a:r>
              <a:rPr lang="en-US" sz="1800" dirty="0" err="1"/>
              <a:t>krav</a:t>
            </a:r>
            <a:r>
              <a:rPr lang="en-US" sz="18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sv-SE" sz="1800" dirty="0"/>
          </a:p>
          <a:p>
            <a:pPr>
              <a:lnSpc>
                <a:spcPct val="80000"/>
              </a:lnSpc>
              <a:buFontTx/>
              <a:buNone/>
            </a:pPr>
            <a:endParaRPr lang="sv-SE" sz="1600" dirty="0"/>
          </a:p>
          <a:p>
            <a:pPr>
              <a:lnSpc>
                <a:spcPct val="80000"/>
              </a:lnSpc>
              <a:buFontTx/>
              <a:buNone/>
            </a:pPr>
            <a:endParaRPr lang="en-US" sz="16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63795" y="4437064"/>
            <a:ext cx="6397625" cy="2179637"/>
            <a:chOff x="1632" y="1248"/>
            <a:chExt cx="2682" cy="2286"/>
          </a:xfrm>
        </p:grpSpPr>
        <p:sp>
          <p:nvSpPr>
            <p:cNvPr id="271364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sv-SE"/>
            </a:p>
          </p:txBody>
        </p:sp>
        <p:sp>
          <p:nvSpPr>
            <p:cNvPr id="271365" name="AutoShape 5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sv-SE"/>
            </a:p>
          </p:txBody>
        </p:sp>
        <p:sp>
          <p:nvSpPr>
            <p:cNvPr id="271366" name="AutoShape 6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sv-SE"/>
            </a:p>
          </p:txBody>
        </p:sp>
      </p:grpSp>
      <p:sp>
        <p:nvSpPr>
          <p:cNvPr id="271367" name="Text Box 7"/>
          <p:cNvSpPr txBox="1">
            <a:spLocks noChangeArrowheads="1"/>
          </p:cNvSpPr>
          <p:nvPr/>
        </p:nvSpPr>
        <p:spPr bwMode="auto">
          <a:xfrm>
            <a:off x="7527529" y="4221163"/>
            <a:ext cx="19468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b="1">
                <a:ea typeface="MS PGothic" pitchFamily="34" charset="-128"/>
              </a:rPr>
              <a:t>Planera</a:t>
            </a:r>
            <a:endParaRPr lang="en-US" b="1">
              <a:ea typeface="MS PGothic" pitchFamily="34" charset="-128"/>
            </a:endParaRPr>
          </a:p>
        </p:txBody>
      </p:sp>
      <p:sp>
        <p:nvSpPr>
          <p:cNvPr id="271368" name="Text Box 8"/>
          <p:cNvSpPr txBox="1">
            <a:spLocks noChangeArrowheads="1"/>
          </p:cNvSpPr>
          <p:nvPr/>
        </p:nvSpPr>
        <p:spPr bwMode="auto">
          <a:xfrm>
            <a:off x="7293637" y="5373688"/>
            <a:ext cx="2792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b="1">
                <a:ea typeface="MS PGothic" pitchFamily="34" charset="-128"/>
              </a:rPr>
              <a:t>Följa upp</a:t>
            </a:r>
            <a:endParaRPr lang="en-US" b="1">
              <a:ea typeface="MS PGothic" pitchFamily="34" charset="-128"/>
            </a:endParaRPr>
          </a:p>
        </p:txBody>
      </p:sp>
      <p:sp>
        <p:nvSpPr>
          <p:cNvPr id="271369" name="Text Box 9"/>
          <p:cNvSpPr txBox="1">
            <a:spLocks noChangeArrowheads="1"/>
          </p:cNvSpPr>
          <p:nvPr/>
        </p:nvSpPr>
        <p:spPr bwMode="auto">
          <a:xfrm>
            <a:off x="662121" y="4724401"/>
            <a:ext cx="22856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3600" b="1" dirty="0">
                <a:solidFill>
                  <a:srgbClr val="FF0000"/>
                </a:solidFill>
                <a:ea typeface="MS PGothic" pitchFamily="34" charset="-128"/>
              </a:rPr>
              <a:t>Utveckla</a:t>
            </a:r>
            <a:endParaRPr lang="en-US" sz="3600" b="1" dirty="0">
              <a:solidFill>
                <a:srgbClr val="FF000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säger skollagen? 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90600" y="1853825"/>
            <a:ext cx="8153400" cy="3581400"/>
          </a:xfrm>
        </p:spPr>
        <p:txBody>
          <a:bodyPr/>
          <a:lstStyle/>
          <a:p>
            <a:pPr>
              <a:buNone/>
            </a:pPr>
            <a:r>
              <a:rPr lang="sv-SE" sz="2800" dirty="0" smtClean="0"/>
              <a:t>Varje </a:t>
            </a:r>
            <a:r>
              <a:rPr lang="sv-SE" sz="2800" i="1" dirty="0" smtClean="0"/>
              <a:t>skolhuvudman</a:t>
            </a:r>
            <a:r>
              <a:rPr lang="sv-SE" sz="2800" dirty="0" smtClean="0"/>
              <a:t> och varje </a:t>
            </a:r>
            <a:r>
              <a:rPr lang="sv-SE" sz="2800" i="1" dirty="0" smtClean="0"/>
              <a:t>förskole- och skolenhet </a:t>
            </a:r>
            <a:r>
              <a:rPr lang="sv-SE" sz="2800" dirty="0" smtClean="0"/>
              <a:t>ska systematiskt och kontinuerligt planera, följa upp och utveckla utbildningen.</a:t>
            </a:r>
          </a:p>
          <a:p>
            <a:pPr>
              <a:buNone/>
            </a:pPr>
            <a:endParaRPr lang="sv-SE" sz="2800" dirty="0" smtClean="0"/>
          </a:p>
          <a:p>
            <a:pPr>
              <a:buNone/>
            </a:pPr>
            <a:r>
              <a:rPr lang="sv-SE" sz="2800" dirty="0" smtClean="0"/>
              <a:t>Kvalitetsarbetet ska:</a:t>
            </a:r>
          </a:p>
          <a:p>
            <a:r>
              <a:rPr lang="sv-SE" sz="2800" dirty="0" smtClean="0"/>
              <a:t>vara inriktat på de nationella målen</a:t>
            </a:r>
          </a:p>
          <a:p>
            <a:r>
              <a:rPr lang="sv-SE" sz="2800" dirty="0" smtClean="0"/>
              <a:t>dokumenteras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372F-58F1-44C5-ACE8-BF39CFEA9971}" type="datetime4">
              <a:rPr lang="sv-SE" smtClean="0">
                <a:solidFill>
                  <a:srgbClr val="000000"/>
                </a:solidFill>
              </a:rPr>
              <a:pPr/>
              <a:t>6 maj 2015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gör vi?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sv-SE" sz="3600" dirty="0" smtClean="0"/>
              <a:t>Kvalitetsarbetet </a:t>
            </a:r>
            <a:endParaRPr lang="sv-SE" dirty="0" smtClean="0"/>
          </a:p>
          <a:p>
            <a:pPr lvl="1">
              <a:buFont typeface="Wingdings" pitchFamily="2" charset="2"/>
              <a:buChar char="Ø"/>
            </a:pPr>
            <a:r>
              <a:rPr lang="sv-SE" sz="3600" dirty="0" smtClean="0"/>
              <a:t>Varje skol- och verksamhetsform</a:t>
            </a:r>
            <a:endParaRPr lang="sv-SE" dirty="0" smtClean="0"/>
          </a:p>
          <a:p>
            <a:pPr lvl="1">
              <a:buFont typeface="Wingdings" pitchFamily="2" charset="2"/>
              <a:buChar char="Ø"/>
            </a:pPr>
            <a:r>
              <a:rPr lang="sv-SE" sz="3600" dirty="0" smtClean="0"/>
              <a:t>Teman per fyraårsperiod</a:t>
            </a:r>
            <a:endParaRPr lang="en-US" dirty="0" smtClean="0"/>
          </a:p>
          <a:p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372F-58F1-44C5-ACE8-BF39CFEA9971}" type="datetime4">
              <a:rPr lang="sv-SE" smtClean="0">
                <a:solidFill>
                  <a:srgbClr val="000000"/>
                </a:solidFill>
              </a:rPr>
              <a:pPr/>
              <a:t>6 maj 2015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Teman per fyraårsperiod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arenR"/>
            </a:pPr>
            <a:r>
              <a:rPr lang="sv-SE" b="1" dirty="0" smtClean="0"/>
              <a:t>Ledning och organisation</a:t>
            </a:r>
            <a:r>
              <a:rPr lang="sv-SE" dirty="0" smtClean="0"/>
              <a:t>			</a:t>
            </a:r>
          </a:p>
          <a:p>
            <a:pPr>
              <a:buFont typeface="+mj-lt"/>
              <a:buAutoNum type="arabicParenR"/>
            </a:pPr>
            <a:r>
              <a:rPr lang="sv-SE" b="1" dirty="0" smtClean="0"/>
              <a:t>Barns och elevers lärande och utveckling</a:t>
            </a:r>
            <a:endParaRPr lang="sv-SE" dirty="0" smtClean="0"/>
          </a:p>
          <a:p>
            <a:pPr>
              <a:buFont typeface="+mj-lt"/>
              <a:buAutoNum type="arabicParenR"/>
            </a:pPr>
            <a:r>
              <a:rPr lang="sv-SE" b="1" dirty="0" smtClean="0"/>
              <a:t>Trygghet	</a:t>
            </a:r>
            <a:r>
              <a:rPr lang="sv-SE" dirty="0" smtClean="0"/>
              <a:t>					</a:t>
            </a:r>
          </a:p>
          <a:p>
            <a:pPr>
              <a:buFont typeface="+mj-lt"/>
              <a:buAutoNum type="arabicParenR"/>
            </a:pPr>
            <a:r>
              <a:rPr lang="sv-SE" b="1" dirty="0" smtClean="0"/>
              <a:t>Inflytande och rätten till utbildning</a:t>
            </a:r>
            <a:r>
              <a:rPr lang="sv-SE" dirty="0" smtClean="0"/>
              <a:t>			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372F-58F1-44C5-ACE8-BF39CFEA9971}" type="datetime4">
              <a:rPr lang="sv-SE" smtClean="0">
                <a:solidFill>
                  <a:srgbClr val="000000"/>
                </a:solidFill>
              </a:rPr>
              <a:pPr/>
              <a:t>6 maj 2015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v-SE" sz="2000" i="1" dirty="0" smtClean="0"/>
              <a:t>Allmänna råd kap 1… </a:t>
            </a:r>
            <a:r>
              <a:rPr lang="sv-SE" sz="3600" i="1" dirty="0" smtClean="0"/>
              <a:t>att styra och leda …</a:t>
            </a:r>
            <a:endParaRPr lang="sv-SE" sz="3600" i="1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utbildningen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Staten</a:t>
            </a:r>
          </a:p>
          <a:p>
            <a:r>
              <a:rPr lang="sv-SE" dirty="0" smtClean="0"/>
              <a:t>Huvudmannen</a:t>
            </a:r>
          </a:p>
          <a:p>
            <a:r>
              <a:rPr lang="sv-SE" dirty="0" smtClean="0"/>
              <a:t>Rektorer och förskolechefer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kvalitetsarbetet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Rutiner</a:t>
            </a:r>
          </a:p>
          <a:p>
            <a:r>
              <a:rPr lang="sv-SE" dirty="0" smtClean="0"/>
              <a:t>Organisation</a:t>
            </a:r>
          </a:p>
          <a:p>
            <a:r>
              <a:rPr lang="sv-SE" dirty="0" smtClean="0"/>
              <a:t>Kompetens</a:t>
            </a:r>
          </a:p>
          <a:p>
            <a:r>
              <a:rPr lang="sv-SE" dirty="0" smtClean="0"/>
              <a:t>Delaktighet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2252700" y="2573905"/>
            <a:ext cx="5805645" cy="2430270"/>
          </a:xfrm>
        </p:spPr>
        <p:txBody>
          <a:bodyPr/>
          <a:lstStyle/>
          <a:p>
            <a:pPr>
              <a:buNone/>
            </a:pPr>
            <a:r>
              <a:rPr lang="sv-SE" dirty="0" smtClean="0"/>
              <a:t>Var och hur kommer utbildningsutskottet in i kvalitetsarbetet så att det främjar förskolors och skolors utveckling?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7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FFFACA"/>
      </a:accent5>
      <a:accent6>
        <a:srgbClr val="B9B9E7"/>
      </a:accent6>
      <a:hlink>
        <a:srgbClr val="1A79CC"/>
      </a:hlink>
      <a:folHlink>
        <a:srgbClr val="0B3A70"/>
      </a:folHlink>
    </a:clrScheme>
    <a:fontScheme name="gbg-s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gbg-s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04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FFE4B2"/>
        </a:accent5>
        <a:accent6>
          <a:srgbClr val="B9B9E7"/>
        </a:accent6>
        <a:hlink>
          <a:srgbClr val="1A79CC"/>
        </a:hlink>
        <a:folHlink>
          <a:srgbClr val="0B3A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gbg-SLK</Template>
  <TotalTime>7637</TotalTime>
  <Words>204</Words>
  <Application>Microsoft Office PowerPoint</Application>
  <PresentationFormat>A4 (210 x 297 mm)</PresentationFormat>
  <Paragraphs>53</Paragraphs>
  <Slides>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SLK</vt:lpstr>
      <vt:lpstr>Bild 1</vt:lpstr>
      <vt:lpstr>Bild 2</vt:lpstr>
      <vt:lpstr>Vad säger skollagen?  </vt:lpstr>
      <vt:lpstr>Hur gör vi?</vt:lpstr>
      <vt:lpstr>Teman per fyraårsperiod</vt:lpstr>
      <vt:lpstr>Allmänna råd kap 1… att styra och leda …</vt:lpstr>
      <vt:lpstr>Bild 7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Utveckling av budget- och uppföljningsprocessen</dc:title>
  <dc:creator>petwes0225</dc:creator>
  <cp:lastModifiedBy>helsve0605</cp:lastModifiedBy>
  <cp:revision>396</cp:revision>
  <cp:lastPrinted>2002-05-29T10:42:04Z</cp:lastPrinted>
  <dcterms:created xsi:type="dcterms:W3CDTF">2011-04-21T07:29:05Z</dcterms:created>
  <dcterms:modified xsi:type="dcterms:W3CDTF">2015-05-06T12:04:25Z</dcterms:modified>
</cp:coreProperties>
</file>